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06.08.2025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שממדנו יותר נקודות נגיד 20.</a:t>
            </a:r>
          </a:p>
          <a:p>
            <a:pPr algn="r" rtl="1"/>
            <a:r>
              <a:rPr lang="he-IL"/>
              <a:t>מס' דרגות חופש יהיה 20-1=19, מקבלים חי בריבוע מצומצם אפילו קטן יותר והתפלגות גדולה יותר. עוד פעם, קו ההתאמה חותך רוב </a:t>
            </a:r>
            <a:r>
              <a:rPr lang="he-IL" err="1"/>
              <a:t>קוי</a:t>
            </a:r>
            <a:r>
              <a:rPr lang="he-IL"/>
              <a:t> שגיאה.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שמדדנו עם דיוק פי-שניים יותר טוב, רבע של </a:t>
            </a:r>
            <a:r>
              <a:rPr lang="he-IL" err="1"/>
              <a:t>ממ</a:t>
            </a:r>
            <a:r>
              <a:rPr lang="he-IL"/>
              <a:t>.</a:t>
            </a:r>
          </a:p>
          <a:p>
            <a:pPr algn="r" rtl="1"/>
            <a:r>
              <a:rPr lang="he-IL"/>
              <a:t> כתוצאה מזה מקבלים שקו ההתאמה לא חותך רוב </a:t>
            </a:r>
            <a:r>
              <a:rPr lang="he-IL" err="1"/>
              <a:t>קוי</a:t>
            </a:r>
            <a:r>
              <a:rPr lang="he-IL"/>
              <a:t> שגיאה, חי בריבוע מצומצם גדול מספיק, והתפלגות  קרובה ל-0.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אותה הנחה לגבי פונקציה, אתהן נקודות, רק ערכת שגיאת מדידה שונה – ומקבלים תוצאה אחרת לגמרי, שמודל לא מתאים לתוצאות מדידה.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אי וודאות ב</a:t>
            </a:r>
            <a:r>
              <a:rPr lang="en-US" dirty="0"/>
              <a:t>X</a:t>
            </a:r>
            <a:endParaRPr lang="he-IL" dirty="0"/>
          </a:p>
          <a:p>
            <a:pPr algn="r" rtl="1"/>
            <a:r>
              <a:rPr lang="he-IL" dirty="0"/>
              <a:t>אי וודאות ב-</a:t>
            </a:r>
            <a:r>
              <a:rPr lang="en-US" dirty="0"/>
              <a:t>Y</a:t>
            </a:r>
            <a:r>
              <a:rPr lang="he-IL" dirty="0"/>
              <a:t> קבועה! לא משתנה מנקודה לנקודה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1FE1-24E3-44D6-A7AB-44791E971AE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9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עכשיו – מה זה </a:t>
            </a:r>
            <a:r>
              <a:rPr lang="he-IL" b="1"/>
              <a:t>דרגות חופש 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בדרך כלל משפחה  של פונקציות היא ידוע, ופרמטרים לא ידועים. פיט זה חיפוש פרמטרים שממזערים מרחק בין נקודות לבין ערך של פונקציה. הפרמטרים מחלצים מ</a:t>
            </a:r>
            <a:r>
              <a:rPr lang="en-US"/>
              <a:t>DATASET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הפרש בין מס' נקודות בסט נתונים </a:t>
            </a:r>
            <a:r>
              <a:rPr lang="en-US"/>
              <a:t>N</a:t>
            </a:r>
            <a:r>
              <a:rPr lang="he-IL"/>
              <a:t> פחות מס' פרמטרים תלויים על נתונים.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נגיד,  יש 10 נקודות בסט נתונים ופונקציה </a:t>
            </a:r>
            <a:r>
              <a:rPr lang="he-IL" err="1"/>
              <a:t>פרבולית</a:t>
            </a:r>
            <a:r>
              <a:rPr lang="he-IL"/>
              <a:t> עם פרמטר אחד  </a:t>
            </a:r>
            <a:r>
              <a:rPr lang="en-US"/>
              <a:t>A</a:t>
            </a:r>
            <a:r>
              <a:rPr lang="he-IL"/>
              <a:t>: </a:t>
            </a:r>
            <a:r>
              <a:rPr lang="en-US"/>
              <a:t>Y</a:t>
            </a:r>
            <a:r>
              <a:rPr lang="he-IL"/>
              <a:t>=</a:t>
            </a:r>
            <a:r>
              <a:rPr lang="en-US"/>
              <a:t>AX2</a:t>
            </a:r>
            <a:r>
              <a:rPr lang="he-IL"/>
              <a:t> . מס' דרגות חופש יהיה 10 פחות 1 שווה ל 9.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לפונקציה עם 2 פרמטרים מקבלים 10-2=8 דרגות חופש. לפונקציה עם שלושה פרמטרים מקבלים 7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פרמטרים – פחות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ידוע של-10 נקודות אפשר למצוא פולינום בחזקת 9 שחותך כל נקודות. מרחק בין פונקציה לנקודות יהיה 0, הכי טוב. אבל משלמים בזה. מספר דרגות חופש יהיה שווה ל אפס. וזה לא טוב, כי שינויים ממש קטנים במדידות גורמים לשינויים דרמטיים בפונקציית שגיאה, מרחק ביון נקודות לפונקציה. קורים זה </a:t>
            </a:r>
            <a:r>
              <a:rPr lang="en-US" b="1"/>
              <a:t>OVERFITTING</a:t>
            </a:r>
            <a:r>
              <a:rPr lang="he-IL" b="1"/>
              <a:t>.</a:t>
            </a:r>
          </a:p>
          <a:p>
            <a:pPr algn="r" rtl="1"/>
            <a:endParaRPr lang="he-IL" b="1"/>
          </a:p>
          <a:p>
            <a:pPr algn="r" rtl="1"/>
            <a:r>
              <a:rPr lang="he-IL" b="0"/>
              <a:t>מפני זה עדיף לקחת מודל כמה שאפשר פשוט עם מס' פרמטרים מינימלי</a:t>
            </a:r>
          </a:p>
          <a:p>
            <a:pPr algn="r" rtl="1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נחזור עכשיו לניסוי. עז, יש מסלול, ושמתי עליו שבע נקודות עזרת אפליקציה. כי אורך שך מסלול כ~1ממ, קיבלתי ערכה ששגיאה היא +- חצי </a:t>
            </a:r>
            <a:r>
              <a:rPr lang="he-IL" err="1"/>
              <a:t>ממ</a:t>
            </a:r>
            <a:r>
              <a:rPr lang="he-I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הנה קוד </a:t>
            </a:r>
            <a:r>
              <a:rPr lang="he-IL" err="1"/>
              <a:t>פייתון</a:t>
            </a:r>
            <a:r>
              <a:rPr lang="he-IL"/>
              <a:t> שכתבתי לחישוב מספרי, די קצר ופשוט.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מתחילים מנתונים. יש מיקומים של 7 נקודות, ובונים ווקטורים </a:t>
            </a:r>
            <a:r>
              <a:rPr lang="en-US"/>
              <a:t>X</a:t>
            </a:r>
            <a:r>
              <a:rPr lang="he-IL"/>
              <a:t> ו-</a:t>
            </a:r>
            <a:r>
              <a:rPr lang="en-US"/>
              <a:t>Y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SIGMA</a:t>
            </a:r>
            <a:r>
              <a:rPr lang="he-IL"/>
              <a:t> היא משתנה לאי-וודאות במיקום </a:t>
            </a:r>
            <a:r>
              <a:rPr lang="en-US"/>
              <a:t>Y</a:t>
            </a:r>
            <a:r>
              <a:rPr lang="he-IL"/>
              <a:t>. בהנחה של חישוב חי בריבוע מיקום </a:t>
            </a:r>
            <a:r>
              <a:rPr lang="en-US"/>
              <a:t>X</a:t>
            </a:r>
            <a:r>
              <a:rPr lang="he-IL"/>
              <a:t> ללא שגיאה, מיקום </a:t>
            </a:r>
            <a:r>
              <a:rPr lang="en-US"/>
              <a:t>Y</a:t>
            </a:r>
            <a:r>
              <a:rPr lang="he-IL"/>
              <a:t> עם שגיאה. עם אפשרי לעבוד עם </a:t>
            </a:r>
            <a:r>
              <a:rPr lang="en-US"/>
              <a:t>SIGMA</a:t>
            </a:r>
            <a:r>
              <a:rPr lang="he-IL"/>
              <a:t> שונה לכל נקודה </a:t>
            </a:r>
            <a:r>
              <a:rPr lang="en-US"/>
              <a:t>Y</a:t>
            </a:r>
            <a:r>
              <a:rPr lang="he-IL"/>
              <a:t>. במקרה הזו מקבלים חישוב חי בריבוע משוקלל: יותר משקל לנתונים אם שגיאה קטנה יותר, פחות משקל למדידות אפ שגיאה גדולה יותר. 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בונים פונקציה </a:t>
            </a:r>
            <a:r>
              <a:rPr lang="en-US"/>
              <a:t>PARABOLA</a:t>
            </a:r>
            <a:r>
              <a:rPr lang="he-IL"/>
              <a:t> בעלת פרמטר אחד, עשים ההתאמה לפונקציה ומקבלים ווקטור </a:t>
            </a:r>
            <a:r>
              <a:rPr lang="en-US"/>
              <a:t>Y</a:t>
            </a:r>
            <a:r>
              <a:rPr lang="he-IL"/>
              <a:t>_</a:t>
            </a:r>
            <a:r>
              <a:rPr lang="en-US"/>
              <a:t>EXPECTED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אחר כך מחשבים חי-בריבוע.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מס2 נקודות בווקטור </a:t>
            </a:r>
            <a:r>
              <a:rPr lang="en-US"/>
              <a:t>X</a:t>
            </a:r>
            <a:r>
              <a:rPr lang="he-IL"/>
              <a:t> או </a:t>
            </a:r>
            <a:r>
              <a:rPr lang="en-US"/>
              <a:t>Y</a:t>
            </a:r>
            <a:r>
              <a:rPr lang="he-IL"/>
              <a:t>, לא משנה, הוא 7, ומס' פרמטרים, הוא 1, 7-1=6.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להתפלגות לקבל חי בריבוע יותר מחי בריבוע שמקובל בניסוי הזה </a:t>
            </a:r>
            <a:r>
              <a:rPr lang="he-IL" err="1"/>
              <a:t>בפייתון</a:t>
            </a:r>
            <a:r>
              <a:rPr lang="he-IL"/>
              <a:t> יש פונקציה </a:t>
            </a:r>
            <a:r>
              <a:rPr lang="en-US"/>
              <a:t>SF</a:t>
            </a:r>
            <a:r>
              <a:rPr lang="he-IL"/>
              <a:t> – </a:t>
            </a:r>
            <a:r>
              <a:rPr lang="en-US"/>
              <a:t>SURVIVAL FUNCTION/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 err="1"/>
              <a:t>זוה</a:t>
            </a:r>
            <a:r>
              <a:rPr lang="he-IL"/>
              <a:t>, קיבלנו חי ברביע מצומצם 0,65, פחות מ-1, והתפלגות ~70%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 יש 7 נקודות, פרבולה עם פרמטר אחד, זאת אומרת ש מס' דרגות חופש היא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למה לא 100%?</a:t>
            </a:r>
          </a:p>
          <a:p>
            <a:pPr algn="r" rtl="1"/>
            <a:r>
              <a:rPr lang="he-IL"/>
              <a:t>בגרף ניתן לראות שקו פיט חותך רוב </a:t>
            </a:r>
            <a:r>
              <a:rPr lang="he-IL" err="1"/>
              <a:t>קוי</a:t>
            </a:r>
            <a:r>
              <a:rPr lang="he-IL"/>
              <a:t> שגיאה, אבל לא כל </a:t>
            </a:r>
            <a:r>
              <a:rPr lang="he-IL" err="1"/>
              <a:t>הקוי</a:t>
            </a:r>
            <a:r>
              <a:rPr lang="he-IL"/>
              <a:t> שגיא.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geny-kolonsky/summer_seminar/blob/main/chi2_test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/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𝑑</m:t>
                    </m:r>
                  </m:oMath>
                </a14:m>
                <a:r>
                  <a:rPr lang="en-US" dirty="0"/>
                  <a:t> – </a:t>
                </a:r>
                <a:r>
                  <a:rPr lang="he-IL" dirty="0"/>
                  <a:t>מרחק בין לוחות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blipFill>
                <a:blip r:embed="rId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https://github.com/evgeny-kolonsky/summer_seminar/blob/main/chi2_test.ipynb</a:t>
            </a:r>
            <a:endParaRPr lang="ru-RU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CEFEA-1128-4406-983A-D2135970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19" y="990512"/>
            <a:ext cx="6203815" cy="55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8891"/>
            <a:ext cx="9144000" cy="1941850"/>
          </a:xfrm>
        </p:spPr>
        <p:txBody>
          <a:bodyPr>
            <a:normAutofit/>
          </a:bodyPr>
          <a:lstStyle/>
          <a:p>
            <a:r>
              <a:rPr lang="he-IL" dirty="0">
                <a:cs typeface="+mn-cs"/>
              </a:rPr>
              <a:t>טיפ# 3:</a:t>
            </a:r>
            <a:br>
              <a:rPr lang="en-US" dirty="0">
                <a:cs typeface="+mn-cs"/>
              </a:rPr>
            </a:br>
            <a:r>
              <a:rPr lang="he-IL" dirty="0">
                <a:cs typeface="+mn-cs"/>
              </a:rPr>
              <a:t> רגרסיה לינארית: גילוי נאות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334B0-9B20-4483-80F0-BF1F6A1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370" y="6356351"/>
            <a:ext cx="392430" cy="353060"/>
          </a:xfrm>
        </p:spPr>
        <p:txBody>
          <a:bodyPr/>
          <a:lstStyle/>
          <a:p>
            <a:fld id="{A263F1A8-BC7B-4008-A955-96F8F4A3B8C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368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081-11A5-C286-448C-EB6B125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הנחות של רגרסיה</a:t>
            </a:r>
            <a:r>
              <a:rPr lang="en-US" sz="4000" dirty="0">
                <a:latin typeface="Arial (Body)"/>
                <a:cs typeface="+mn-cs"/>
              </a:rPr>
              <a:t>  </a:t>
            </a:r>
            <a:endParaRPr lang="he-IL" sz="4000" dirty="0">
              <a:latin typeface="Arial (Body)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571F-D6F8-0255-5B7E-EA00534D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9531" y="6366078"/>
            <a:ext cx="370380" cy="329997"/>
          </a:xfrm>
        </p:spPr>
        <p:txBody>
          <a:bodyPr/>
          <a:lstStyle/>
          <a:p>
            <a:fld id="{A263F1A8-BC7B-4008-A955-96F8F4A3B8CB}" type="slidenum">
              <a:rPr lang="he-IL" smtClean="0"/>
              <a:t>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/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>
            <a:extLst>
              <a:ext uri="{FF2B5EF4-FFF2-40B4-BE49-F238E27FC236}">
                <a16:creationId xmlns:a16="http://schemas.microsoft.com/office/drawing/2014/main" id="{7811A833-83F4-BDE3-A082-6694ADC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1722145"/>
            <a:ext cx="6244991" cy="47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/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2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07D83-62DD-2C9B-7DF1-5F162813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6" y="6356350"/>
            <a:ext cx="428624" cy="339725"/>
          </a:xfrm>
        </p:spPr>
        <p:txBody>
          <a:bodyPr/>
          <a:lstStyle/>
          <a:p>
            <a:fld id="{A263F1A8-BC7B-4008-A955-96F8F4A3B8CB}" type="slidenum">
              <a:rPr lang="he-IL" smtClean="0"/>
              <a:t>20</a:t>
            </a:fld>
            <a:endParaRPr lang="he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BD6627-0A39-9CC7-AE00-C39C363F1B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יישום רגרסיה </a:t>
            </a:r>
            <a:r>
              <a:rPr lang="he-IL" sz="4000" dirty="0" err="1">
                <a:latin typeface="Arial (Body)"/>
                <a:cs typeface="+mn-cs"/>
              </a:rPr>
              <a:t>בפייתון</a:t>
            </a:r>
            <a:endParaRPr lang="he-IL" sz="4000" dirty="0">
              <a:latin typeface="Arial (Body)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39AC-4291-7890-EFED-6737A7F0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57" y="1375641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89C8-43E2-B128-EFF6-5F506272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איך לעשות רגרסיה לפונקציה ללא איבר חופשי?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6A99-F816-5B21-6D2E-EEA1CABE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315711"/>
            <a:ext cx="434340" cy="313690"/>
          </a:xfrm>
        </p:spPr>
        <p:txBody>
          <a:bodyPr/>
          <a:lstStyle/>
          <a:p>
            <a:fld id="{A263F1A8-BC7B-4008-A955-96F8F4A3B8CB}" type="slidenum">
              <a:rPr lang="he-IL" smtClean="0"/>
              <a:t>21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/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/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>
            <a:extLst>
              <a:ext uri="{FF2B5EF4-FFF2-40B4-BE49-F238E27FC236}">
                <a16:creationId xmlns:a16="http://schemas.microsoft.com/office/drawing/2014/main" id="{6B637B05-4B56-AC79-096C-4465620C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35" y="1945662"/>
            <a:ext cx="5524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98-FF90-B83B-DAEF-92E62525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יישום ממוצע משוקלל בחישוב של שיפוע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AF4A-124F-9603-2665-1AA8CE9B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660" y="6356350"/>
            <a:ext cx="358140" cy="421640"/>
          </a:xfrm>
        </p:spPr>
        <p:txBody>
          <a:bodyPr/>
          <a:lstStyle/>
          <a:p>
            <a:fld id="{A263F1A8-BC7B-4008-A955-96F8F4A3B8CB}" type="slidenum">
              <a:rPr lang="he-IL" smtClean="0"/>
              <a:t>22</a:t>
            </a:fld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35036-01B7-90A9-5F2E-ED66F943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45" y="1822937"/>
            <a:ext cx="63064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2A4B827-BAFF-4C55-B28F-EEED25B1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85631"/>
            <a:ext cx="11557000" cy="42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dge Tick1 outline">
            <a:extLst>
              <a:ext uri="{FF2B5EF4-FFF2-40B4-BE49-F238E27FC236}">
                <a16:creationId xmlns:a16="http://schemas.microsoft.com/office/drawing/2014/main" id="{8D213357-C8D8-74DE-03DD-25F472D5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592" y="2724809"/>
            <a:ext cx="825208" cy="8252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B6D03-5FE6-DDDC-73D6-1AA1ABFA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155" y="6382074"/>
            <a:ext cx="434665" cy="369332"/>
          </a:xfrm>
        </p:spPr>
        <p:txBody>
          <a:bodyPr/>
          <a:lstStyle/>
          <a:p>
            <a:fld id="{A263F1A8-BC7B-4008-A955-96F8F4A3B8CB}" type="slidenum">
              <a:rPr lang="he-IL" smtClean="0"/>
              <a:t>23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833A0-600D-C297-1E2D-539DE7923727}"/>
              </a:ext>
            </a:extLst>
          </p:cNvPr>
          <p:cNvSpPr txBox="1">
            <a:spLocks/>
          </p:cNvSpPr>
          <p:nvPr/>
        </p:nvSpPr>
        <p:spPr>
          <a:xfrm>
            <a:off x="1183888" y="64390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בליעת קרינת </a:t>
            </a:r>
            <a:r>
              <a:rPr lang="el-GR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γ</a:t>
            </a:r>
            <a:r>
              <a:rPr lang="he-IL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בעופרת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74E4D-89AE-D734-F5C1-1431BCCFBB17}"/>
              </a:ext>
            </a:extLst>
          </p:cNvPr>
          <p:cNvSpPr txBox="1"/>
          <p:nvPr/>
        </p:nvSpPr>
        <p:spPr>
          <a:xfrm>
            <a:off x="2087245" y="6221889"/>
            <a:ext cx="2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בכל מדידה שגיאה 3%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/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br>
                  <a:rPr lang="en-US" sz="2000" b="0" dirty="0"/>
                </a:br>
                <a:endParaRPr lang="en-US" sz="2000" dirty="0"/>
              </a:p>
              <a:p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blipFill>
                <a:blip r:embed="rId5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8E42-6B43-ACDF-9F06-EDEEC4F4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B702A3-27C5-EBBC-7690-09A0B459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80" y="1562308"/>
            <a:ext cx="6313522" cy="47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7829-2269-2EFA-0311-DEEECC8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513" y="6351045"/>
            <a:ext cx="361950" cy="349250"/>
          </a:xfrm>
        </p:spPr>
        <p:txBody>
          <a:bodyPr/>
          <a:lstStyle/>
          <a:p>
            <a:fld id="{A263F1A8-BC7B-4008-A955-96F8F4A3B8CB}" type="slidenum">
              <a:rPr lang="he-IL" smtClean="0"/>
              <a:t>24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8ACAF9-777E-ECB6-AE64-3961A3CB94DC}"/>
              </a:ext>
            </a:extLst>
          </p:cNvPr>
          <p:cNvSpPr txBox="1">
            <a:spLocks/>
          </p:cNvSpPr>
          <p:nvPr/>
        </p:nvSpPr>
        <p:spPr>
          <a:xfrm>
            <a:off x="1183888" y="643907"/>
            <a:ext cx="10515600" cy="681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פריקה של קבל</a:t>
            </a:r>
            <a:r>
              <a:rPr lang="en-US" sz="4000" dirty="0">
                <a:latin typeface="Arial (Body)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לוחות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/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0E4848-1C95-2423-36D1-668E44CD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8" y="1531602"/>
            <a:ext cx="5100170" cy="4044345"/>
          </a:xfrm>
          <a:prstGeom prst="rect">
            <a:avLst/>
          </a:prstGeom>
        </p:spPr>
      </p:pic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043C3487-F22D-9E0C-AC98-1880D714C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3823" y="3016396"/>
            <a:ext cx="825208" cy="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80ECA5-DC65-4791-80C8-712CC3D0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652336"/>
            <a:ext cx="55054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</p:spPr>
            <p:txBody>
              <a:bodyPr>
                <a:normAutofit fontScale="90000"/>
              </a:bodyPr>
              <a:lstStyle/>
              <a:p>
                <a:pPr algn="ctr" rtl="1"/>
                <a:r>
                  <a:rPr lang="he-IL" dirty="0">
                    <a:cs typeface="+mn-cs"/>
                  </a:rPr>
                  <a:t>קיטוב של גלי מיקרו</a:t>
                </a:r>
                <a:br>
                  <a:rPr lang="en-US" dirty="0">
                    <a:cs typeface="+mn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br>
                  <a:rPr lang="he-IL" dirty="0">
                    <a:cs typeface="Arial"/>
                  </a:rPr>
                </a:br>
                <a:r>
                  <a:rPr lang="en-US" dirty="0">
                    <a:cs typeface="+mn-cs"/>
                  </a:rPr>
                  <a:t> </a:t>
                </a:r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  <a:blipFill>
                <a:blip r:embed="rId3"/>
                <a:stretch>
                  <a:fillRect t="-160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1D86-1D53-1309-DC3B-74EA841F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5" y="6333330"/>
            <a:ext cx="419273" cy="334169"/>
          </a:xfrm>
        </p:spPr>
        <p:txBody>
          <a:bodyPr/>
          <a:lstStyle/>
          <a:p>
            <a:fld id="{A263F1A8-BC7B-4008-A955-96F8F4A3B8CB}" type="slidenum">
              <a:rPr lang="he-IL" smtClean="0"/>
              <a:t>25</a:t>
            </a:fld>
            <a:endParaRPr lang="he-IL" dirty="0"/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0BD28031-7F88-0B7A-8FBA-6915EAF4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2920" y="5920727"/>
            <a:ext cx="825208" cy="8252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FE7E8-9CCF-25B8-9AB3-9A6F02622947}"/>
              </a:ext>
            </a:extLst>
          </p:cNvPr>
          <p:cNvCxnSpPr>
            <a:cxnSpLocks/>
          </p:cNvCxnSpPr>
          <p:nvPr/>
        </p:nvCxnSpPr>
        <p:spPr>
          <a:xfrm flipV="1">
            <a:off x="1084273" y="1752600"/>
            <a:ext cx="4681527" cy="345306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3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4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blipFill>
                <a:blip r:embed="rId2"/>
                <a:stretch>
                  <a:fillRect l="-2519" t="-566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3605-369B-4180-9047-0DAFC53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26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7028B-C72B-00F1-7915-A7F2FC8C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573593"/>
            <a:ext cx="529635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265EE-867A-D481-86D5-1C3CEA67B793}"/>
              </a:ext>
            </a:extLst>
          </p:cNvPr>
          <p:cNvSpPr txBox="1"/>
          <p:nvPr/>
        </p:nvSpPr>
        <p:spPr>
          <a:xfrm>
            <a:off x="6571872" y="597705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לפעמים לכדאי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CE983-6273-420D-AE6A-83FC3C22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31" y="2573593"/>
            <a:ext cx="5867308" cy="30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8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504B-8390-6035-2B70-45E47497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5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/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𝜏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blipFill>
                <a:blip r:embed="rId2"/>
                <a:stretch>
                  <a:fillRect l="-2519" t="-559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338B-D2DC-511B-3422-BE118389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27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3112E-D77F-9CA4-0693-3EAC1A852607}"/>
              </a:ext>
            </a:extLst>
          </p:cNvPr>
          <p:cNvSpPr txBox="1"/>
          <p:nvPr/>
        </p:nvSpPr>
        <p:spPr>
          <a:xfrm>
            <a:off x="4999326" y="5977054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 צריך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 והגבלות למרחב פרמטרים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7103D-4254-416D-AED5-02BF2C4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7" y="2573591"/>
            <a:ext cx="5763903" cy="27581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2FA140-7B56-4852-BA5F-7C13C369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22" y="2563428"/>
            <a:ext cx="5692977" cy="29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80A4-A79B-7141-06BA-2EA2019A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5710" y="6333491"/>
            <a:ext cx="449580" cy="307340"/>
          </a:xfrm>
        </p:spPr>
        <p:txBody>
          <a:bodyPr/>
          <a:lstStyle/>
          <a:p>
            <a:fld id="{A263F1A8-BC7B-4008-A955-96F8F4A3B8CB}" type="slidenum">
              <a:rPr lang="he-IL" smtClean="0"/>
              <a:t>28</a:t>
            </a:fld>
            <a:endParaRPr lang="he-I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7795A5-AB8A-FDC5-9CA3-72A8ABF0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63" y="2143332"/>
            <a:ext cx="10415424" cy="38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/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 rtl="1"/>
                <a:r>
                  <a:rPr lang="he-IL" sz="4000" dirty="0">
                    <a:cs typeface="Arial"/>
                  </a:rPr>
                  <a:t>התאמה לא-לינארית</a:t>
                </a:r>
                <a:r>
                  <a:rPr lang="en-US" sz="4000" dirty="0">
                    <a:cs typeface="Arial"/>
                  </a:rPr>
                  <a:t> </a:t>
                </a:r>
                <a:r>
                  <a:rPr lang="he-IL" sz="4000" dirty="0">
                    <a:cs typeface="Arial"/>
                  </a:rPr>
                  <a:t>עם 6 פרמטרים</a:t>
                </a:r>
                <a:endParaRPr lang="en-US" sz="4000" dirty="0">
                  <a:cs typeface="Arial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cs typeface="Arial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he-IL" sz="3200" dirty="0">
                  <a:cs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blipFill>
                <a:blip r:embed="rId5"/>
                <a:stretch>
                  <a:fillRect l="-1577" t="-10204" r="-1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48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B969A-5E1F-2A5A-DF0E-5155C821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080" y="6356350"/>
            <a:ext cx="426720" cy="398780"/>
          </a:xfrm>
        </p:spPr>
        <p:txBody>
          <a:bodyPr/>
          <a:lstStyle/>
          <a:p>
            <a:fld id="{A263F1A8-BC7B-4008-A955-96F8F4A3B8CB}" type="slidenum">
              <a:rPr lang="he-IL" smtClean="0"/>
              <a:t>29</a:t>
            </a:fld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58DB5-3CB6-754A-3138-6C9BC4FCFD08}"/>
              </a:ext>
            </a:extLst>
          </p:cNvPr>
          <p:cNvSpPr txBox="1"/>
          <p:nvPr/>
        </p:nvSpPr>
        <p:spPr>
          <a:xfrm>
            <a:off x="1238778" y="305382"/>
            <a:ext cx="8868646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 rtl="1"/>
            <a:r>
              <a:rPr lang="he-IL" sz="4000" dirty="0">
                <a:cs typeface="Arial"/>
              </a:rPr>
              <a:t>ספריה שיודעת לעשות </a:t>
            </a:r>
            <a:r>
              <a:rPr lang="en-US" sz="4000" dirty="0">
                <a:cs typeface="Arial"/>
              </a:rPr>
              <a:t>Global optimization </a:t>
            </a:r>
            <a:endParaRPr lang="he-IL" sz="40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7985C-9010-4538-8A7A-D9F4770B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36" y="925488"/>
            <a:ext cx="8107317" cy="58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2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4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/>
              <a:t>לדוגמה: שתי מדידות קרובות בטווח השגיאה שלהן</a:t>
            </a:r>
            <a:endParaRPr lang="he-IL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E2F6A-05F0-81EF-05A9-65BFAA51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F1A8-BC7B-4008-A955-96F8F4A3B8CB}" type="slidenum">
              <a:rPr lang="he-IL" smtClean="0"/>
              <a:t>30</a:t>
            </a:fld>
            <a:endParaRPr lang="he-IL"/>
          </a:p>
        </p:txBody>
      </p:sp>
      <p:pic>
        <p:nvPicPr>
          <p:cNvPr id="4" name="Picture 3" descr="A cat looking at the camera&#10;&#10;AI-generated content may be incorrect.">
            <a:extLst>
              <a:ext uri="{FF2B5EF4-FFF2-40B4-BE49-F238E27FC236}">
                <a16:creationId xmlns:a16="http://schemas.microsoft.com/office/drawing/2014/main" id="{2E7FE44C-0E03-A0E4-B005-16C786D4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>
            <a:fillRect/>
          </a:stretch>
        </p:blipFill>
        <p:spPr>
          <a:xfrm>
            <a:off x="4483891" y="569160"/>
            <a:ext cx="3577144" cy="5735053"/>
          </a:xfrm>
          <a:prstGeom prst="rect">
            <a:avLst/>
          </a:prstGeom>
        </p:spPr>
      </p:pic>
      <p:sp>
        <p:nvSpPr>
          <p:cNvPr id="5" name="Heart 4">
            <a:extLst>
              <a:ext uri="{FF2B5EF4-FFF2-40B4-BE49-F238E27FC236}">
                <a16:creationId xmlns:a16="http://schemas.microsoft.com/office/drawing/2014/main" id="{A19BD3E9-DC94-476E-315C-FEEBE3797417}"/>
              </a:ext>
            </a:extLst>
          </p:cNvPr>
          <p:cNvSpPr/>
          <p:nvPr/>
        </p:nvSpPr>
        <p:spPr>
          <a:xfrm>
            <a:off x="9272337" y="2855495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F77CEB9-7BA7-8A5C-B42D-C9A7B6455E21}"/>
              </a:ext>
            </a:extLst>
          </p:cNvPr>
          <p:cNvSpPr/>
          <p:nvPr/>
        </p:nvSpPr>
        <p:spPr>
          <a:xfrm>
            <a:off x="1588168" y="2855494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1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1091</Words>
  <Application>Microsoft Office PowerPoint</Application>
  <PresentationFormat>Widescreen</PresentationFormat>
  <Paragraphs>203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Arial</vt:lpstr>
      <vt:lpstr>Arial (Body)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טיפ# 3:  רגרסיה לינארית: גילוי נאות</vt:lpstr>
      <vt:lpstr>הנחות של רגרסיה  </vt:lpstr>
      <vt:lpstr>PowerPoint Presentation</vt:lpstr>
      <vt:lpstr>איך לעשות רגרסיה לפונקציה ללא איבר חופשי?</vt:lpstr>
      <vt:lpstr>יישום ממוצע משוקלל בחישוב של שיפוע</vt:lpstr>
      <vt:lpstr>PowerPoint Presentation</vt:lpstr>
      <vt:lpstr>PowerPoint Presentation</vt:lpstr>
      <vt:lpstr>קיטוב של גלי מיקרו I=I_0⁡〖〖 cos〗^2 θ〗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Evgeny Kolonsky</cp:lastModifiedBy>
  <cp:revision>16</cp:revision>
  <dcterms:created xsi:type="dcterms:W3CDTF">2025-07-14T06:58:00Z</dcterms:created>
  <dcterms:modified xsi:type="dcterms:W3CDTF">2025-08-06T15:23:34Z</dcterms:modified>
</cp:coreProperties>
</file>